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2"/>
  </p:notesMasterIdLst>
  <p:handoutMasterIdLst>
    <p:handoutMasterId r:id="rId63"/>
  </p:handoutMasterIdLst>
  <p:sldIdLst>
    <p:sldId id="278" r:id="rId5"/>
    <p:sldId id="357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6" r:id="rId20"/>
    <p:sldId id="424" r:id="rId21"/>
    <p:sldId id="427" r:id="rId22"/>
    <p:sldId id="463" r:id="rId23"/>
    <p:sldId id="425" r:id="rId24"/>
    <p:sldId id="428" r:id="rId25"/>
    <p:sldId id="435" r:id="rId26"/>
    <p:sldId id="429" r:id="rId27"/>
    <p:sldId id="431" r:id="rId28"/>
    <p:sldId id="430" r:id="rId29"/>
    <p:sldId id="432" r:id="rId30"/>
    <p:sldId id="433" r:id="rId31"/>
    <p:sldId id="434" r:id="rId32"/>
    <p:sldId id="436" r:id="rId33"/>
    <p:sldId id="437" r:id="rId34"/>
    <p:sldId id="438" r:id="rId35"/>
    <p:sldId id="459" r:id="rId36"/>
    <p:sldId id="460" r:id="rId37"/>
    <p:sldId id="439" r:id="rId38"/>
    <p:sldId id="440" r:id="rId39"/>
    <p:sldId id="441" r:id="rId40"/>
    <p:sldId id="442" r:id="rId41"/>
    <p:sldId id="443" r:id="rId42"/>
    <p:sldId id="451" r:id="rId43"/>
    <p:sldId id="444" r:id="rId44"/>
    <p:sldId id="461" r:id="rId45"/>
    <p:sldId id="462" r:id="rId46"/>
    <p:sldId id="445" r:id="rId47"/>
    <p:sldId id="448" r:id="rId48"/>
    <p:sldId id="446" r:id="rId49"/>
    <p:sldId id="449" r:id="rId50"/>
    <p:sldId id="447" r:id="rId51"/>
    <p:sldId id="450" r:id="rId52"/>
    <p:sldId id="452" r:id="rId53"/>
    <p:sldId id="453" r:id="rId54"/>
    <p:sldId id="464" r:id="rId55"/>
    <p:sldId id="454" r:id="rId56"/>
    <p:sldId id="455" r:id="rId57"/>
    <p:sldId id="456" r:id="rId58"/>
    <p:sldId id="458" r:id="rId59"/>
    <p:sldId id="457" r:id="rId60"/>
    <p:sldId id="465" r:id="rId6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3332" y="1577009"/>
            <a:ext cx="3408368" cy="1709677"/>
          </a:xfrm>
        </p:spPr>
        <p:txBody>
          <a:bodyPr rtlCol="0">
            <a:normAutofit fontScale="90000"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实验四  动态规划</a:t>
            </a:r>
            <a:r>
              <a:rPr lang="en-US" altLang="zh-CN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鸡蛋掉落问题</a:t>
            </a:r>
            <a:endParaRPr lang="zh-CN" altLang="en-US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1" y="34553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endParaRPr lang="en-US" altLang="zh-CN" sz="2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01C93-DD54-1082-3286-D8DBD261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D778D-56F8-BA10-AA49-19DE4E72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dp(K,N)</a:t>
            </a:r>
            <a:r>
              <a:rPr lang="zh-CN" altLang="en-US" dirty="0"/>
              <a:t>表示有</a:t>
            </a:r>
            <a:r>
              <a:rPr lang="en-US" altLang="zh-CN" dirty="0"/>
              <a:t>K</a:t>
            </a:r>
            <a:r>
              <a:rPr lang="zh-CN" altLang="en-US" dirty="0"/>
              <a:t>个鸡蛋、需要测</a:t>
            </a:r>
            <a:r>
              <a:rPr lang="en-US" altLang="zh-CN" dirty="0"/>
              <a:t>N</a:t>
            </a:r>
            <a:r>
              <a:rPr lang="zh-CN" altLang="en-US" dirty="0"/>
              <a:t>层楼时最坏情况下最少测试次数</a:t>
            </a:r>
          </a:p>
        </p:txBody>
      </p:sp>
      <p:pic>
        <p:nvPicPr>
          <p:cNvPr id="7" name="图片 6" descr="一些文字和图案&#10;&#10;描述已自动生成">
            <a:extLst>
              <a:ext uri="{FF2B5EF4-FFF2-40B4-BE49-F238E27FC236}">
                <a16:creationId xmlns:a16="http://schemas.microsoft.com/office/drawing/2014/main" id="{570F785F-382E-FAF0-122F-38ACD4AE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94" y="2633186"/>
            <a:ext cx="3876980" cy="4072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DDD279-D097-F517-CC55-53EDF07E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08" y="2633186"/>
            <a:ext cx="4290373" cy="40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8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01C93-DD54-1082-3286-D8DBD261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D778D-56F8-BA10-AA49-19DE4E72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由于需要求最坏情况下的测试次数，状态转移时我们需要取最大值</a:t>
            </a:r>
          </a:p>
        </p:txBody>
      </p:sp>
      <p:pic>
        <p:nvPicPr>
          <p:cNvPr id="5" name="图片 4" descr="图表, 图示&#10;&#10;描述已自动生成">
            <a:extLst>
              <a:ext uri="{FF2B5EF4-FFF2-40B4-BE49-F238E27FC236}">
                <a16:creationId xmlns:a16="http://schemas.microsoft.com/office/drawing/2014/main" id="{028342B3-1B87-7FD9-9BC3-17515049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06" y="2553639"/>
            <a:ext cx="4491113" cy="41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D1B11-392D-8068-A911-2D7B14A3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8E620-F01F-307F-5758-C47CF06A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由于需要求最少测试次数，我们在决策时需要对每一层楼都测试一次，取它们中所需测试次数最少的情况作为该状态下的最优解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30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21BF5-6305-4C0C-6372-BA620FFA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351B4-DA98-EDC0-37C2-EDC84FFD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2" y="1698763"/>
            <a:ext cx="10657957" cy="4914072"/>
          </a:xfrm>
        </p:spPr>
        <p:txBody>
          <a:bodyPr>
            <a:normAutofit/>
          </a:bodyPr>
          <a:lstStyle/>
          <a:p>
            <a:r>
              <a:rPr lang="zh-CN" altLang="en-US" dirty="0"/>
              <a:t>状态转移方程：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初始化：</a:t>
            </a:r>
            <a:endParaRPr lang="en-US" altLang="zh-CN" dirty="0"/>
          </a:p>
          <a:p>
            <a:r>
              <a:rPr lang="en-US" altLang="zh-CN" dirty="0"/>
              <a:t>dp(1,N) = N </a:t>
            </a:r>
          </a:p>
          <a:p>
            <a:r>
              <a:rPr lang="en-US" altLang="zh-CN" dirty="0"/>
              <a:t>dp(K,0) = 0</a:t>
            </a:r>
          </a:p>
          <a:p>
            <a:r>
              <a:rPr lang="en-US" altLang="zh-CN" dirty="0"/>
              <a:t>dp(K,1) = 1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（</a:t>
            </a:r>
            <a:r>
              <a:rPr lang="en-US" altLang="zh-CN" dirty="0"/>
              <a:t>K,N</a:t>
            </a:r>
            <a:r>
              <a:rPr lang="zh-CN" altLang="en-US" dirty="0"/>
              <a:t>）</a:t>
            </a:r>
            <a:r>
              <a:rPr lang="en-US" altLang="zh-CN" dirty="0"/>
              <a:t>=INF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E07E7-F192-9634-B77C-9FF5E54C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50" y="2303394"/>
            <a:ext cx="84677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小规模数据检验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zh-CN" altLang="en-US" dirty="0"/>
              <a:t>举例：拥有的鸡蛋数为</a:t>
            </a:r>
            <a:r>
              <a:rPr lang="en-US" altLang="zh-CN" dirty="0"/>
              <a:t>3 </a:t>
            </a:r>
            <a:r>
              <a:rPr lang="zh-CN" altLang="en-US" dirty="0"/>
              <a:t>、需要测试的楼层数为</a:t>
            </a:r>
            <a:r>
              <a:rPr lang="en-US" altLang="zh-CN" dirty="0"/>
              <a:t>10</a:t>
            </a:r>
            <a:r>
              <a:rPr lang="zh-CN" altLang="en-US" dirty="0"/>
              <a:t>时最坏情况下最少测试次数。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94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zh-CN" altLang="en-US" dirty="0"/>
              <a:t>初始化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62A76C-8CF4-9CA3-E697-415AD80B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80782"/>
              </p:ext>
            </p:extLst>
          </p:nvPr>
        </p:nvGraphicFramePr>
        <p:xfrm>
          <a:off x="2062276" y="2789581"/>
          <a:ext cx="8056799" cy="3114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463">
                  <a:extLst>
                    <a:ext uri="{9D8B030D-6E8A-4147-A177-3AD203B41FA5}">
                      <a16:colId xmlns:a16="http://schemas.microsoft.com/office/drawing/2014/main" val="3666379198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2923607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21637791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8971861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6825460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562426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153518201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584591344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91118583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35396951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16373532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95102076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78938174"/>
                    </a:ext>
                  </a:extLst>
                </a:gridCol>
              </a:tblGrid>
              <a:tr h="479117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4158"/>
                  </a:ext>
                </a:extLst>
              </a:tr>
              <a:tr h="47911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48126921"/>
                  </a:ext>
                </a:extLst>
              </a:tr>
              <a:tr h="47911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鸡蛋数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76996364"/>
                  </a:ext>
                </a:extLst>
              </a:tr>
              <a:tr h="8384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210179"/>
                  </a:ext>
                </a:extLst>
              </a:tr>
              <a:tr h="8384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108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39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en-US" altLang="zh-CN" dirty="0"/>
              <a:t>N=2</a:t>
            </a:r>
            <a:r>
              <a:rPr lang="zh-CN" altLang="en-US" dirty="0"/>
              <a:t>时</a:t>
            </a:r>
            <a:endParaRPr lang="en-US" altLang="zh-CN" dirty="0"/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dp(2,2)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dp(2,2) = min(INF, max(dp(1,0), dp(2,1)) + 1) = min(INF, max(0, 1)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n=2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dp(2,2) = min(2, max(dp(1,1), dp(2,0)) + 1) = min(2, max(1, 0)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dp(3,2)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dp(3,2) = min(INF, max(dp(2,0), dp(3,1)) + 1) = min(INF, max(0, 1)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n=2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dp(3,2) = min(2, max(dp(2,1), dp(3,0)) + 1) = min(2, max(1, 0) + 1) = 2</a:t>
            </a:r>
          </a:p>
          <a:p>
            <a:pPr marL="369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11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en-US" altLang="zh-CN" dirty="0"/>
              <a:t>N=2</a:t>
            </a:r>
            <a:r>
              <a:rPr lang="zh-CN" altLang="en-US" dirty="0"/>
              <a:t>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62A76C-8CF4-9CA3-E697-415AD80B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26585"/>
              </p:ext>
            </p:extLst>
          </p:nvPr>
        </p:nvGraphicFramePr>
        <p:xfrm>
          <a:off x="2062276" y="2789581"/>
          <a:ext cx="8056799" cy="3275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463">
                  <a:extLst>
                    <a:ext uri="{9D8B030D-6E8A-4147-A177-3AD203B41FA5}">
                      <a16:colId xmlns:a16="http://schemas.microsoft.com/office/drawing/2014/main" val="3666379198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2923607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21637791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8971861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6825460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562426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153518201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584591344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91118583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35396951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16373532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95102076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78938174"/>
                    </a:ext>
                  </a:extLst>
                </a:gridCol>
              </a:tblGrid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4158"/>
                  </a:ext>
                </a:extLst>
              </a:tr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48126921"/>
                  </a:ext>
                </a:extLst>
              </a:tr>
              <a:tr h="4791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鸡蛋数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76996364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210179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108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35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en-US" altLang="zh-CN" dirty="0"/>
              <a:t>N=3</a:t>
            </a:r>
            <a:r>
              <a:rPr lang="zh-CN" altLang="en-US" dirty="0"/>
              <a:t>时</a:t>
            </a:r>
            <a:endParaRPr lang="en-US" altLang="zh-CN" dirty="0"/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dp(2,3)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dp(2,3) = min(INF, max(dp(1,0), dp(2,2)) + 1) = min(INF, max(0, 2) + 1) =3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n=2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dp(2,3) = min(3, max(dp(1,1), dp(2,1)) + 1) = min(3, max(1, 1)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n=3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dp(2,3) = min(2, max(dp(1,2), dp(2,0)) + 1) = min(2, max(2, 0)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dp(3,3)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dp(3,3) = min(INF, max(dp(2,0), dp(3,2)) + 1) = min(INF, max(0, 2) + 1) =3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n=2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dp(3,3) = min(3, max(dp(2,1), dp(3,1)) + 1) = min(3, max(1, 1) + 1) = 2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n=3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dp(3,3) = min(2, max(dp(2,2), dp(3,0)) + 1) = min(2, max(2, 0) + 1) =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21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en-US" altLang="zh-CN" dirty="0"/>
              <a:t>N=3</a:t>
            </a:r>
            <a:r>
              <a:rPr lang="zh-CN" altLang="en-US" dirty="0"/>
              <a:t>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62A76C-8CF4-9CA3-E697-415AD80B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97084"/>
              </p:ext>
            </p:extLst>
          </p:nvPr>
        </p:nvGraphicFramePr>
        <p:xfrm>
          <a:off x="2062276" y="2789581"/>
          <a:ext cx="8056799" cy="3275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463">
                  <a:extLst>
                    <a:ext uri="{9D8B030D-6E8A-4147-A177-3AD203B41FA5}">
                      <a16:colId xmlns:a16="http://schemas.microsoft.com/office/drawing/2014/main" val="3666379198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2923607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21637791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8971861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6825460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562426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153518201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584591344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91118583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35396951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16373532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95102076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78938174"/>
                    </a:ext>
                  </a:extLst>
                </a:gridCol>
              </a:tblGrid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4158"/>
                  </a:ext>
                </a:extLst>
              </a:tr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48126921"/>
                  </a:ext>
                </a:extLst>
              </a:tr>
              <a:tr h="4791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鸡蛋数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76996364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210179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108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63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6498-AD92-7DEA-EEDA-1D59C04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0415472-AFC1-9B00-F5E4-8BF4399823D1}"/>
              </a:ext>
            </a:extLst>
          </p:cNvPr>
          <p:cNvSpPr txBox="1">
            <a:spLocks/>
          </p:cNvSpPr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有一栋</a:t>
            </a:r>
            <a:r>
              <a:rPr lang="en-US" altLang="zh-CN" dirty="0"/>
              <a:t>N </a:t>
            </a:r>
            <a:r>
              <a:rPr lang="zh-CN" altLang="en-US" dirty="0"/>
              <a:t>层的楼，</a:t>
            </a:r>
            <a:r>
              <a:rPr lang="en-US" altLang="zh-CN" dirty="0"/>
              <a:t>K </a:t>
            </a:r>
            <a:r>
              <a:rPr lang="zh-CN" altLang="en-US" dirty="0"/>
              <a:t>个鸡蛋（</a:t>
            </a:r>
            <a:r>
              <a:rPr lang="en-US" altLang="zh-CN" dirty="0"/>
              <a:t>K </a:t>
            </a:r>
            <a:r>
              <a:rPr lang="zh-CN" altLang="en-US" dirty="0"/>
              <a:t>至少为 </a:t>
            </a:r>
            <a:r>
              <a:rPr lang="en-US" altLang="zh-CN" dirty="0"/>
              <a:t>1</a:t>
            </a:r>
            <a:r>
              <a:rPr lang="zh-CN" altLang="en-US" dirty="0"/>
              <a:t>）。现在确定这栋楼存在楼层 </a:t>
            </a:r>
            <a:r>
              <a:rPr lang="en-US" altLang="zh-CN" dirty="0"/>
              <a:t>0 &lt;= F &lt;= N</a:t>
            </a:r>
            <a:r>
              <a:rPr lang="zh-CN" altLang="en-US" dirty="0"/>
              <a:t>，在这层楼将鸡蛋扔下去，鸡蛋恰好不摔碎（高于 </a:t>
            </a:r>
            <a:r>
              <a:rPr lang="en-US" altLang="zh-CN" dirty="0"/>
              <a:t>F </a:t>
            </a:r>
            <a:r>
              <a:rPr lang="zh-CN" altLang="en-US" dirty="0"/>
              <a:t>的楼层都会碎，低于 </a:t>
            </a:r>
            <a:r>
              <a:rPr lang="en-US" altLang="zh-CN" dirty="0"/>
              <a:t>F </a:t>
            </a:r>
            <a:r>
              <a:rPr lang="zh-CN" altLang="en-US" dirty="0"/>
              <a:t>的楼层都不会碎）。问最坏情况下，至少要扔几次鸡蛋，才能确定这个楼层 </a:t>
            </a:r>
            <a:r>
              <a:rPr lang="en-US" altLang="zh-CN" dirty="0"/>
              <a:t>F 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36900" indent="0">
              <a:buNone/>
            </a:pPr>
            <a:r>
              <a:rPr lang="zh-CN" altLang="en-US" sz="1700" dirty="0"/>
              <a:t>约束条件：</a:t>
            </a:r>
            <a:endParaRPr lang="en-US" altLang="zh-CN" sz="1700" dirty="0"/>
          </a:p>
          <a:p>
            <a:r>
              <a:rPr lang="zh-CN" altLang="en-US" sz="1700" dirty="0"/>
              <a:t>从跌落中幸存下来的鸡蛋可以再次使用。</a:t>
            </a:r>
          </a:p>
          <a:p>
            <a:r>
              <a:rPr lang="zh-CN" altLang="en-US" sz="1700" dirty="0"/>
              <a:t>破蛋必须丢弃。</a:t>
            </a:r>
          </a:p>
          <a:p>
            <a:r>
              <a:rPr lang="zh-CN" altLang="en-US" sz="1700" dirty="0"/>
              <a:t>摔碎对所有鸡蛋的影响都是一样的。</a:t>
            </a:r>
          </a:p>
          <a:p>
            <a:r>
              <a:rPr lang="zh-CN" altLang="en-US" sz="1700" dirty="0"/>
              <a:t>如果一个鸡蛋掉在地上摔碎了，那么它从高处掉下来也会摔碎。</a:t>
            </a:r>
          </a:p>
          <a:p>
            <a:r>
              <a:rPr lang="zh-CN" altLang="en-US" sz="1700" dirty="0"/>
              <a:t>如果一个鸡蛋在跌落中幸存下来，那么它在较短的跌落中也能完整保留下来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2813738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DE1A5-021C-19ED-A3D8-E18CB803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3076"/>
            <a:ext cx="10353762" cy="3714749"/>
          </a:xfrm>
        </p:spPr>
        <p:txBody>
          <a:bodyPr/>
          <a:lstStyle/>
          <a:p>
            <a:r>
              <a:rPr lang="en-US" altLang="zh-CN" dirty="0"/>
              <a:t>N=10</a:t>
            </a:r>
            <a:r>
              <a:rPr lang="zh-CN" altLang="en-US" dirty="0"/>
              <a:t>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62A76C-8CF4-9CA3-E697-415AD80B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78874"/>
              </p:ext>
            </p:extLst>
          </p:nvPr>
        </p:nvGraphicFramePr>
        <p:xfrm>
          <a:off x="2062276" y="2789581"/>
          <a:ext cx="8056799" cy="3275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463">
                  <a:extLst>
                    <a:ext uri="{9D8B030D-6E8A-4147-A177-3AD203B41FA5}">
                      <a16:colId xmlns:a16="http://schemas.microsoft.com/office/drawing/2014/main" val="3666379198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2923607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21637791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58971861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68254607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8562426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1535182013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2584591344"/>
                    </a:ext>
                  </a:extLst>
                </a:gridCol>
                <a:gridCol w="619463">
                  <a:extLst>
                    <a:ext uri="{9D8B030D-6E8A-4147-A177-3AD203B41FA5}">
                      <a16:colId xmlns:a16="http://schemas.microsoft.com/office/drawing/2014/main" val="391118583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35396951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16373532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951020765"/>
                    </a:ext>
                  </a:extLst>
                </a:gridCol>
                <a:gridCol w="620408">
                  <a:extLst>
                    <a:ext uri="{9D8B030D-6E8A-4147-A177-3AD203B41FA5}">
                      <a16:colId xmlns:a16="http://schemas.microsoft.com/office/drawing/2014/main" val="2078938174"/>
                    </a:ext>
                  </a:extLst>
                </a:gridCol>
              </a:tblGrid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4158"/>
                  </a:ext>
                </a:extLst>
              </a:tr>
              <a:tr h="479117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48126921"/>
                  </a:ext>
                </a:extLst>
              </a:tr>
              <a:tr h="4791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鸡蛋数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76996364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210179"/>
                  </a:ext>
                </a:extLst>
              </a:tr>
              <a:tr h="838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108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5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F3354-3AAA-A9CD-E38B-4A4EC6CD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ACDCAE-64FA-04C4-32F5-BE5E0E9A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5" y="2394587"/>
            <a:ext cx="4111001" cy="18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4D29FA-807E-21FF-60F1-7164EA72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57" y="2394587"/>
            <a:ext cx="3636286" cy="424988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9FA4E6E-EEB8-C6AB-A50C-1BA101563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708" y="1745145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zh-CN" altLang="en-US" dirty="0"/>
              <a:t>  本地运行结果                                  </a:t>
            </a:r>
            <a:r>
              <a:rPr lang="en-US" altLang="zh-CN" dirty="0" err="1"/>
              <a:t>LeetCode</a:t>
            </a:r>
            <a:r>
              <a:rPr lang="zh-CN" altLang="en-US" dirty="0"/>
              <a:t>运行结果</a:t>
            </a:r>
          </a:p>
        </p:txBody>
      </p:sp>
    </p:spTree>
    <p:extLst>
      <p:ext uri="{BB962C8B-B14F-4D97-AF65-F5344CB8AC3E}">
        <p14:creationId xmlns:p14="http://schemas.microsoft.com/office/powerpoint/2010/main" val="1573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920CE-6A10-E634-F164-C84E7543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DE7F5-004D-3D5B-F130-CF58AC18A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、递归法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、递归法</a:t>
            </a:r>
            <a:r>
              <a:rPr lang="en-US" altLang="zh-CN" dirty="0"/>
              <a:t>+</a:t>
            </a:r>
            <a:r>
              <a:rPr lang="zh-CN" altLang="en-US" dirty="0"/>
              <a:t>记忆化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、动态规划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、动态规划</a:t>
            </a:r>
            <a:r>
              <a:rPr lang="en-US" altLang="zh-CN" dirty="0"/>
              <a:t>+</a:t>
            </a:r>
            <a:r>
              <a:rPr lang="zh-CN" altLang="en-US" dirty="0"/>
              <a:t>二分搜索（优化）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重写状态方程（优化）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空间压缩（优化）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301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暴力递归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B7C1B0-E117-DC75-CE35-C94D09AF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33" y="2785357"/>
            <a:ext cx="10078486" cy="28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0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大致为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指数级时间的复杂度，空间上由于递归需要占用大量的栈空间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6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LeetCode</a:t>
            </a:r>
            <a:r>
              <a:rPr lang="zh-CN" altLang="en-US" dirty="0"/>
              <a:t>测试结果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618B5C-F253-CE1B-B2E3-A58CA7B1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227" y="2597797"/>
            <a:ext cx="5368094" cy="40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  <a:r>
              <a:rPr lang="en-US" altLang="zh-CN" dirty="0"/>
              <a:t>+</a:t>
            </a:r>
            <a:r>
              <a:rPr lang="zh-CN" altLang="en-US" dirty="0"/>
              <a:t>记忆化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每次递归用</a:t>
            </a:r>
            <a:r>
              <a:rPr lang="en-US" altLang="zh-CN" dirty="0"/>
              <a:t>dp[N][K]</a:t>
            </a:r>
            <a:r>
              <a:rPr lang="zh-CN" altLang="en-US" dirty="0"/>
              <a:t>记录下当前状态下的最优解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E6508E-B78E-F852-03AD-6124A013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97" y="2659570"/>
            <a:ext cx="8194606" cy="35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  <a:r>
              <a:rPr lang="en-US" altLang="zh-CN" dirty="0"/>
              <a:t>+</a:t>
            </a:r>
            <a:r>
              <a:rPr lang="zh-CN" altLang="en-US" dirty="0"/>
              <a:t>记忆化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时间复杂度是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空间上除了开辟二维数组所需的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大小</m:t>
                    </m:r>
                  </m:oMath>
                </a14:m>
                <a:r>
                  <a:rPr lang="zh-CN" altLang="en-US" dirty="0"/>
                  <a:t>的空间，还需要占用大量的栈空间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9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  <a:r>
              <a:rPr lang="en-US" altLang="zh-CN" dirty="0"/>
              <a:t>+</a:t>
            </a:r>
            <a:r>
              <a:rPr lang="zh-CN" altLang="en-US" dirty="0"/>
              <a:t>记忆化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LeetCode</a:t>
            </a:r>
            <a:r>
              <a:rPr lang="zh-CN" altLang="en-US" dirty="0"/>
              <a:t>测试结果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C704D9-9B3A-1B8F-C635-591CD669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34" y="2634164"/>
            <a:ext cx="5680731" cy="40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2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用两层</a:t>
            </a:r>
            <a:r>
              <a:rPr lang="en-US" altLang="zh-CN" dirty="0"/>
              <a:t>for</a:t>
            </a:r>
            <a:r>
              <a:rPr lang="zh-CN" altLang="en-US" dirty="0"/>
              <a:t>循环实现各状态</a:t>
            </a:r>
            <a:r>
              <a:rPr lang="en-US" altLang="zh-CN" dirty="0"/>
              <a:t>dp[N][K]</a:t>
            </a:r>
            <a:r>
              <a:rPr lang="zh-CN" altLang="en-US" dirty="0"/>
              <a:t>间的转移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3A2290-3320-2430-3464-851101F4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81" y="2642432"/>
            <a:ext cx="5695154" cy="41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57C3E-FED7-4AE5-9667-486CC3C8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最坏情况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E9AC7E1-18AA-A4CB-CDF0-50D87576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66" y="2539715"/>
            <a:ext cx="6328073" cy="36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时间复杂度是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空间复杂度是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94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LeetCode</a:t>
            </a:r>
            <a:r>
              <a:rPr lang="zh-CN" altLang="en-US" dirty="0"/>
              <a:t>测试结果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762C3A-8D27-CE54-4BF0-B24DA580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9" y="2620332"/>
            <a:ext cx="5714402" cy="40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本地测试结果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0AB6280-688D-54DB-78AC-B0FE1256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7528"/>
              </p:ext>
            </p:extLst>
          </p:nvPr>
        </p:nvGraphicFramePr>
        <p:xfrm>
          <a:off x="1106128" y="3055813"/>
          <a:ext cx="5411470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030066015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326320576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428734375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动态规划法在鸡蛋数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K=2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、不同规模楼层数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、最坏情况下找到最少测试次数所用时间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8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实际测试时间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5535966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0.000031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35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0.008600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0.003090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95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1.470800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0.308989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472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77.692000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30.898900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841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123.595600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123.595600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747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318.439200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494.382400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822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988.140600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1112.360400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083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1922.595200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1977.529600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410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3127.942000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3089.890000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43208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4D296E0-1D34-CB14-9133-1A8E55A2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64" y="3107635"/>
            <a:ext cx="5199457" cy="32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1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416E32-227F-E0EF-51EC-007EC2FC8447}"/>
              </a:ext>
            </a:extLst>
          </p:cNvPr>
          <p:cNvSpPr txBox="1">
            <a:spLocks/>
          </p:cNvSpPr>
          <p:nvPr/>
        </p:nvSpPr>
        <p:spPr>
          <a:xfrm>
            <a:off x="1072821" y="1678885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随机产生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的测试结果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2330723-D077-6F39-7437-43D8016AD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81509"/>
              </p:ext>
            </p:extLst>
          </p:nvPr>
        </p:nvGraphicFramePr>
        <p:xfrm>
          <a:off x="445935" y="2285999"/>
          <a:ext cx="6204434" cy="4450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510">
                  <a:extLst>
                    <a:ext uri="{9D8B030D-6E8A-4147-A177-3AD203B41FA5}">
                      <a16:colId xmlns:a16="http://schemas.microsoft.com/office/drawing/2014/main" val="235533021"/>
                    </a:ext>
                  </a:extLst>
                </a:gridCol>
                <a:gridCol w="563510">
                  <a:extLst>
                    <a:ext uri="{9D8B030D-6E8A-4147-A177-3AD203B41FA5}">
                      <a16:colId xmlns:a16="http://schemas.microsoft.com/office/drawing/2014/main" val="2923629799"/>
                    </a:ext>
                  </a:extLst>
                </a:gridCol>
                <a:gridCol w="563510">
                  <a:extLst>
                    <a:ext uri="{9D8B030D-6E8A-4147-A177-3AD203B41FA5}">
                      <a16:colId xmlns:a16="http://schemas.microsoft.com/office/drawing/2014/main" val="2896366405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1673816206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1850039311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2239025942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2095746059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96330379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2276504075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3364522955"/>
                    </a:ext>
                  </a:extLst>
                </a:gridCol>
                <a:gridCol w="564238">
                  <a:extLst>
                    <a:ext uri="{9D8B030D-6E8A-4147-A177-3AD203B41FA5}">
                      <a16:colId xmlns:a16="http://schemas.microsoft.com/office/drawing/2014/main" val="3025234613"/>
                    </a:ext>
                  </a:extLst>
                </a:gridCol>
              </a:tblGrid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5005378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0.0104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0.1592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0.7968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2.1343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3.8969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4.6857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3.0471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4.1346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5.0034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5.5629</a:t>
                      </a: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3176402667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0.2144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1.2127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3.0408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6.6606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12.0635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22.0351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20.1802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29.2452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36.0140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49.0176</a:t>
                      </a: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3787640421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0.2058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2.0188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6.3277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12.4379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19.5651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26.9242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37.2179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57.5228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72.0214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97.0236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4030165761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0.3445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2.8037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7.9789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19.5365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25.5142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38.2980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54.6716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76.1006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90.0278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108.0319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858461028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0.5819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3.1302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10.9333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23.5081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37.8184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49.7566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69.2549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97.6524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123.0307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135.0371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280718889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0.3888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5.3890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13.5078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25.4007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42.9083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63.7648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79.7604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116.9746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139.0349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158.0361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712458702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0.4766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6.7507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15.4884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32.0132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57.3156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68.8723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99.6529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130.4690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157.0391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179.0416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977212219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0.5496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6.7996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18.8910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35.6446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59.2025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78.4742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112.5900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143.1916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174.0406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196.0439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934256241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0.6697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8.3437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23.1088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43.8728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65.8148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92.0833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124.8380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162.8624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189.0418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204.0456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72980737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6AC8A94B-A82D-8F0D-2DA6-1677BAE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95" y="3578087"/>
            <a:ext cx="5254278" cy="31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在每个状态做决策时，会暴力穷举在</a:t>
            </a:r>
            <a:r>
              <a:rPr lang="en-US" altLang="zh-CN" dirty="0"/>
              <a:t>1~N</a:t>
            </a:r>
            <a:r>
              <a:rPr lang="zh-CN" altLang="en-US" dirty="0"/>
              <a:t>所有楼层扔鸡蛋，每次选择测试次数最少的那一层，效率较低</a:t>
            </a:r>
            <a:endParaRPr lang="en-US" altLang="zh-CN" dirty="0"/>
          </a:p>
          <a:p>
            <a:r>
              <a:rPr lang="zh-CN" altLang="en-US" dirty="0"/>
              <a:t>二分法则能快速找到测试次数最少</a:t>
            </a:r>
          </a:p>
        </p:txBody>
      </p:sp>
    </p:spTree>
    <p:extLst>
      <p:ext uri="{BB962C8B-B14F-4D97-AF65-F5344CB8AC3E}">
        <p14:creationId xmlns:p14="http://schemas.microsoft.com/office/powerpoint/2010/main" val="747743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dp(N,K)</a:t>
            </a:r>
          </a:p>
          <a:p>
            <a:pPr marL="36900" indent="0">
              <a:buNone/>
            </a:pPr>
            <a:r>
              <a:rPr lang="en-US" altLang="zh-CN" dirty="0"/>
              <a:t>N</a:t>
            </a:r>
            <a:r>
              <a:rPr lang="zh-CN" altLang="en-US" dirty="0"/>
              <a:t>越大则</a:t>
            </a:r>
            <a:r>
              <a:rPr lang="en-US" altLang="zh-CN" dirty="0"/>
              <a:t>dp(N,K)</a:t>
            </a:r>
            <a:r>
              <a:rPr lang="zh-CN" altLang="en-US" dirty="0"/>
              <a:t>越大，</a:t>
            </a:r>
            <a:r>
              <a:rPr lang="en-US" altLang="zh-CN" dirty="0"/>
              <a:t>N</a:t>
            </a:r>
            <a:r>
              <a:rPr lang="zh-CN" altLang="en-US" dirty="0"/>
              <a:t>越小则</a:t>
            </a:r>
            <a:r>
              <a:rPr lang="en-US" altLang="zh-CN" dirty="0"/>
              <a:t>dp(N,K)</a:t>
            </a:r>
            <a:r>
              <a:rPr lang="zh-CN" altLang="en-US" dirty="0"/>
              <a:t>越小，即</a:t>
            </a:r>
            <a:r>
              <a:rPr lang="en-US" altLang="zh-CN" dirty="0"/>
              <a:t>dp(N,K)</a:t>
            </a:r>
            <a:r>
              <a:rPr lang="zh-CN" altLang="en-US" dirty="0"/>
              <a:t>随</a:t>
            </a:r>
            <a:r>
              <a:rPr lang="en-US" altLang="zh-CN" dirty="0"/>
              <a:t>N</a:t>
            </a:r>
            <a:r>
              <a:rPr lang="zh-CN" altLang="en-US" dirty="0"/>
              <a:t>单调递增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K</a:t>
            </a:r>
            <a:r>
              <a:rPr lang="zh-CN" altLang="en-US" dirty="0"/>
              <a:t>越大则</a:t>
            </a:r>
            <a:r>
              <a:rPr lang="en-US" altLang="zh-CN" dirty="0"/>
              <a:t>dp(N,K)</a:t>
            </a:r>
            <a:r>
              <a:rPr lang="zh-CN" altLang="en-US" dirty="0"/>
              <a:t>越小，</a:t>
            </a:r>
            <a:r>
              <a:rPr lang="en-US" altLang="zh-CN" dirty="0"/>
              <a:t>K</a:t>
            </a:r>
            <a:r>
              <a:rPr lang="zh-CN" altLang="en-US" dirty="0"/>
              <a:t>越小则</a:t>
            </a:r>
            <a:r>
              <a:rPr lang="en-US" altLang="zh-CN" dirty="0"/>
              <a:t>dp(N,K)</a:t>
            </a:r>
            <a:r>
              <a:rPr lang="zh-CN" altLang="en-US" dirty="0"/>
              <a:t>越大，即</a:t>
            </a:r>
            <a:r>
              <a:rPr lang="en-US" altLang="zh-CN" dirty="0"/>
              <a:t>dp(N,K)</a:t>
            </a:r>
            <a:r>
              <a:rPr lang="zh-CN" altLang="en-US" dirty="0"/>
              <a:t>随</a:t>
            </a:r>
            <a:r>
              <a:rPr lang="en-US" altLang="zh-CN" dirty="0"/>
              <a:t>K</a:t>
            </a:r>
            <a:r>
              <a:rPr lang="zh-CN" altLang="en-US" dirty="0"/>
              <a:t>单调递减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838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假设决策时选择的楼层为</a:t>
            </a:r>
            <a:r>
              <a:rPr lang="en-US" altLang="zh-CN" dirty="0" err="1"/>
              <a:t>i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dp(i-1,K-1)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越大则</a:t>
            </a:r>
            <a:r>
              <a:rPr lang="en-US" altLang="zh-CN" dirty="0"/>
              <a:t>dp(i-1,K-1)</a:t>
            </a:r>
            <a:r>
              <a:rPr lang="zh-CN" altLang="en-US" dirty="0"/>
              <a:t>越大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dp(N-</a:t>
            </a:r>
            <a:r>
              <a:rPr lang="en-US" altLang="zh-CN" dirty="0" err="1"/>
              <a:t>i</a:t>
            </a:r>
            <a:r>
              <a:rPr lang="en-US" altLang="zh-CN" dirty="0"/>
              <a:t>, K)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越大则</a:t>
            </a:r>
            <a:r>
              <a:rPr lang="en-US" altLang="zh-CN" dirty="0"/>
              <a:t>dp(N-</a:t>
            </a:r>
            <a:r>
              <a:rPr lang="en-US" altLang="zh-CN" dirty="0" err="1"/>
              <a:t>i</a:t>
            </a:r>
            <a:r>
              <a:rPr lang="en-US" altLang="zh-CN" dirty="0"/>
              <a:t>, K)</a:t>
            </a:r>
            <a:r>
              <a:rPr lang="zh-CN" altLang="en-US" dirty="0"/>
              <a:t>越小</a:t>
            </a: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C9042DB0-A659-13E5-6A7C-E209FC84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94" y="3787904"/>
            <a:ext cx="5243812" cy="28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FEAC3-A00C-D968-9E3B-5117C4A9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287BD-DEDC-C80D-E37A-C1F5D82CC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所以当</a:t>
            </a:r>
            <a:r>
              <a:rPr lang="en-US" altLang="zh-CN" dirty="0" err="1"/>
              <a:t>i</a:t>
            </a:r>
            <a:r>
              <a:rPr lang="zh-CN" altLang="en-US" dirty="0"/>
              <a:t>使得</a:t>
            </a:r>
            <a:r>
              <a:rPr lang="en-US" altLang="zh-CN" dirty="0"/>
              <a:t>dp(i-1,K-1)</a:t>
            </a:r>
            <a:r>
              <a:rPr lang="zh-CN" altLang="en-US" dirty="0"/>
              <a:t>恰好大于等于</a:t>
            </a:r>
            <a:r>
              <a:rPr lang="en-US" altLang="zh-CN" dirty="0"/>
              <a:t> dp(N-</a:t>
            </a:r>
            <a:r>
              <a:rPr lang="en-US" altLang="zh-CN" dirty="0" err="1"/>
              <a:t>i</a:t>
            </a:r>
            <a:r>
              <a:rPr lang="en-US" altLang="zh-CN" dirty="0"/>
              <a:t>, K)</a:t>
            </a:r>
            <a:r>
              <a:rPr lang="zh-CN" altLang="en-US" dirty="0"/>
              <a:t>时，则表明选择当前楼层测试次数是最少的</a:t>
            </a:r>
          </a:p>
        </p:txBody>
      </p:sp>
    </p:spTree>
    <p:extLst>
      <p:ext uri="{BB962C8B-B14F-4D97-AF65-F5344CB8AC3E}">
        <p14:creationId xmlns:p14="http://schemas.microsoft.com/office/powerpoint/2010/main" val="38218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FEAC3-A00C-D968-9E3B-5117C4A9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44B7C5-577E-399D-997B-90C513D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77" y="1866900"/>
            <a:ext cx="5723798" cy="48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5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时间复杂度是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空间复杂度是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14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57C3E-FED7-4AE5-9667-486CC3C8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最少测试次数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E9AC7E1-18AA-A4CB-CDF0-50D87576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66" y="2539715"/>
            <a:ext cx="6328073" cy="36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71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LeetCode</a:t>
            </a:r>
            <a:r>
              <a:rPr lang="zh-CN" altLang="en-US" dirty="0"/>
              <a:t>测试结果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D060E-6DBD-8BDE-CBB1-5C34DAA4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70" y="2668385"/>
            <a:ext cx="6338060" cy="40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r>
              <a:rPr lang="zh-CN" altLang="en-US" dirty="0"/>
              <a:t>、不同规模</a:t>
            </a:r>
            <a:r>
              <a:rPr lang="en-US" altLang="zh-CN" dirty="0"/>
              <a:t>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36B114E-8810-9DF4-985D-5BC9F8660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41933"/>
              </p:ext>
            </p:extLst>
          </p:nvPr>
        </p:nvGraphicFramePr>
        <p:xfrm>
          <a:off x="508649" y="2721457"/>
          <a:ext cx="5267960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259535327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354007553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18608725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动态规划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二分查找法在鸡蛋数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K=2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、不同规模楼层数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、最坏情况下找到最少测试次数所用时间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174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实际测试时间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808693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0.000053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799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0.000792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597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0.001800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0.010554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030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0.059200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0.131931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0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0.833200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1.583166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417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11.746200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18.470273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017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30.922800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38.529148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343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80.235500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80.235500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6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125.801500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123.141067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902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172.458200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166.825407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087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234.412900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211.088837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44226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E61679A8-C0C7-34A8-B2BE-8EB5BEFD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25" y="3326296"/>
            <a:ext cx="5400885" cy="32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二分搜索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373B2DA-1CC1-C366-3174-E4BD344E06AE}"/>
              </a:ext>
            </a:extLst>
          </p:cNvPr>
          <p:cNvSpPr txBox="1">
            <a:spLocks/>
          </p:cNvSpPr>
          <p:nvPr/>
        </p:nvSpPr>
        <p:spPr>
          <a:xfrm>
            <a:off x="1072821" y="1678885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随机产生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的测试结果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28F3F82-B89C-1FE1-76ED-17AA8B2DE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94790"/>
              </p:ext>
            </p:extLst>
          </p:nvPr>
        </p:nvGraphicFramePr>
        <p:xfrm>
          <a:off x="328891" y="2228850"/>
          <a:ext cx="6005645" cy="4523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455">
                  <a:extLst>
                    <a:ext uri="{9D8B030D-6E8A-4147-A177-3AD203B41FA5}">
                      <a16:colId xmlns:a16="http://schemas.microsoft.com/office/drawing/2014/main" val="1117749687"/>
                    </a:ext>
                  </a:extLst>
                </a:gridCol>
                <a:gridCol w="545455">
                  <a:extLst>
                    <a:ext uri="{9D8B030D-6E8A-4147-A177-3AD203B41FA5}">
                      <a16:colId xmlns:a16="http://schemas.microsoft.com/office/drawing/2014/main" val="1848675927"/>
                    </a:ext>
                  </a:extLst>
                </a:gridCol>
                <a:gridCol w="545455">
                  <a:extLst>
                    <a:ext uri="{9D8B030D-6E8A-4147-A177-3AD203B41FA5}">
                      <a16:colId xmlns:a16="http://schemas.microsoft.com/office/drawing/2014/main" val="506811742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2705335888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1506614541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2569617892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1408386143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717556830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275347675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873286793"/>
                    </a:ext>
                  </a:extLst>
                </a:gridCol>
                <a:gridCol w="546160">
                  <a:extLst>
                    <a:ext uri="{9D8B030D-6E8A-4147-A177-3AD203B41FA5}">
                      <a16:colId xmlns:a16="http://schemas.microsoft.com/office/drawing/2014/main" val="3861798387"/>
                    </a:ext>
                  </a:extLst>
                </a:gridCol>
              </a:tblGrid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062528224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0.0018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0.0009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0.0006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0.0028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0.0041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0.0059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0.0029</a:t>
                      </a: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3659747915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0.0008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0.0023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0.0043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0.0051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0.0069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0.0096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0.0118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0.0146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0.0140</a:t>
                      </a: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0.0176</a:t>
                      </a: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898578654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0.0034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0.0071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0.0076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0.0109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0.0134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0.0188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0.0214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0.0236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878555425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0.0076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0.0092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0.0124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0.0164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0.0223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0.0278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0.0319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3464764125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0.0082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0.0105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0.0146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0.0180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0.0242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0.0258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0.0307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0.0371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979351312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0.0120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0.0167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0.0203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0.0255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0.0279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0.0349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0.0361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120904419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0.0105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0.0129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0.0187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0.0202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0.0287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0.0326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0.0391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0.0416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470163558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0.0012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0.0091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0.0144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0.0185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0.0245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0.0299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0.0346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0.0406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0.0439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2173734040"/>
                  </a:ext>
                </a:extLst>
              </a:tr>
              <a:tr h="4523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0.0018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0.0095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0.0137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0.0197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0.0254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0.0286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0.0353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0.0418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0.0456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912" marR="61912" marT="41275" marB="41275"/>
                </a:tc>
                <a:extLst>
                  <a:ext uri="{0D108BD9-81ED-4DB2-BD59-A6C34878D82A}">
                    <a16:rowId xmlns:a16="http://schemas.microsoft.com/office/drawing/2014/main" val="1932739237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B3A86E52-AA57-27F3-3669-7129CE4B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90" y="3511827"/>
            <a:ext cx="5390698" cy="32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ABC40-3832-0E80-8DBB-D0979BC9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FF4AA-198D-845F-F001-D836CF9A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dp</a:t>
            </a:r>
            <a:r>
              <a:rPr lang="en-US" altLang="zh-CN" dirty="0"/>
              <a:t>(K,M)</a:t>
            </a:r>
            <a:r>
              <a:rPr lang="zh-CN" altLang="en-US" dirty="0"/>
              <a:t>表示有</a:t>
            </a:r>
            <a:r>
              <a:rPr lang="en-US" altLang="zh-CN" dirty="0"/>
              <a:t>K</a:t>
            </a:r>
            <a:r>
              <a:rPr lang="zh-CN" altLang="en-US" dirty="0"/>
              <a:t>个鸡蛋，可以尝试扔</a:t>
            </a:r>
            <a:r>
              <a:rPr lang="en-US" altLang="zh-CN" dirty="0"/>
              <a:t>M</a:t>
            </a:r>
            <a:r>
              <a:rPr lang="zh-CN" altLang="en-US" dirty="0"/>
              <a:t>次鸡蛋，在最坏情况下能测出一栋楼门槛层的这栋楼的最多层数。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比如说</a:t>
            </a:r>
            <a:r>
              <a:rPr lang="en-US" altLang="zh-CN" dirty="0" err="1"/>
              <a:t>dp</a:t>
            </a:r>
            <a:r>
              <a:rPr lang="en-US" altLang="zh-CN" dirty="0"/>
              <a:t>(1,5) = 5</a:t>
            </a:r>
            <a:r>
              <a:rPr lang="zh-CN" altLang="en-US" dirty="0"/>
              <a:t>表示有</a:t>
            </a:r>
            <a:r>
              <a:rPr lang="en-US" altLang="zh-CN" dirty="0"/>
              <a:t>1</a:t>
            </a:r>
            <a:r>
              <a:rPr lang="zh-CN" altLang="en-US" dirty="0"/>
              <a:t>个鸡蛋，可以尝试扔</a:t>
            </a:r>
            <a:r>
              <a:rPr lang="en-US" altLang="zh-CN" dirty="0"/>
              <a:t>5</a:t>
            </a:r>
            <a:r>
              <a:rPr lang="zh-CN" altLang="en-US" dirty="0"/>
              <a:t>次鸡蛋，在最坏情况下能测出最多有</a:t>
            </a:r>
            <a:r>
              <a:rPr lang="en-US" altLang="zh-CN" dirty="0"/>
              <a:t>5</a:t>
            </a:r>
            <a:r>
              <a:rPr lang="zh-CN" altLang="en-US" dirty="0"/>
              <a:t>层的楼的门槛层。</a:t>
            </a:r>
            <a:endParaRPr lang="en-US" altLang="zh-CN" dirty="0"/>
          </a:p>
          <a:p>
            <a:r>
              <a:rPr lang="zh-CN" altLang="en-US" dirty="0"/>
              <a:t>这与之前</a:t>
            </a:r>
            <a:r>
              <a:rPr lang="en-US" altLang="zh-CN" dirty="0" err="1"/>
              <a:t>dp</a:t>
            </a:r>
            <a:r>
              <a:rPr lang="en-US" altLang="zh-CN" dirty="0"/>
              <a:t>(1,5) = 5</a:t>
            </a:r>
            <a:r>
              <a:rPr lang="zh-CN" altLang="en-US" dirty="0"/>
              <a:t>表示有</a:t>
            </a:r>
            <a:r>
              <a:rPr lang="en-US" altLang="zh-CN" dirty="0"/>
              <a:t>1</a:t>
            </a:r>
            <a:r>
              <a:rPr lang="zh-CN" altLang="en-US" dirty="0"/>
              <a:t>个鸡蛋，</a:t>
            </a:r>
            <a:r>
              <a:rPr lang="en-US" altLang="zh-CN" dirty="0"/>
              <a:t>5</a:t>
            </a:r>
            <a:r>
              <a:rPr lang="zh-CN" altLang="en-US" dirty="0"/>
              <a:t>层楼高，在最坏情况下最少需要</a:t>
            </a:r>
            <a:r>
              <a:rPr lang="en-US" altLang="zh-CN" dirty="0"/>
              <a:t>5</a:t>
            </a:r>
            <a:r>
              <a:rPr lang="zh-CN" altLang="en-US" dirty="0"/>
              <a:t>次测试次数才能测出门槛层是等价的。</a:t>
            </a:r>
          </a:p>
        </p:txBody>
      </p:sp>
    </p:spTree>
    <p:extLst>
      <p:ext uri="{BB962C8B-B14F-4D97-AF65-F5344CB8AC3E}">
        <p14:creationId xmlns:p14="http://schemas.microsoft.com/office/powerpoint/2010/main" val="2346124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11D37-DCB2-29E1-87AF-DA3B6F2C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5DE99-E982-B032-431B-6CE42662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何时有解？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M</a:t>
            </a:r>
            <a:r>
              <a:rPr lang="zh-CN" altLang="en-US" dirty="0"/>
              <a:t>逐渐递增，当出现</a:t>
            </a:r>
            <a:r>
              <a:rPr lang="en-US" altLang="zh-CN" dirty="0" err="1"/>
              <a:t>dp</a:t>
            </a:r>
            <a:r>
              <a:rPr lang="en-US" altLang="zh-CN" dirty="0"/>
              <a:t>(K,M) &gt;= N </a:t>
            </a:r>
            <a:r>
              <a:rPr lang="zh-CN" altLang="en-US" dirty="0"/>
              <a:t>时，则表明</a:t>
            </a:r>
            <a:r>
              <a:rPr lang="en-US" altLang="zh-CN" dirty="0"/>
              <a:t>K</a:t>
            </a:r>
            <a:r>
              <a:rPr lang="zh-CN" altLang="en-US" dirty="0"/>
              <a:t>个鸡蛋，测试</a:t>
            </a:r>
            <a:r>
              <a:rPr lang="en-US" altLang="zh-CN" dirty="0"/>
              <a:t>M</a:t>
            </a:r>
            <a:r>
              <a:rPr lang="zh-CN" altLang="en-US" dirty="0"/>
              <a:t>次，最坏情况下最多能测试大于等于</a:t>
            </a:r>
            <a:r>
              <a:rPr lang="en-US" altLang="zh-CN" dirty="0"/>
              <a:t>N</a:t>
            </a:r>
            <a:r>
              <a:rPr lang="zh-CN" altLang="en-US" dirty="0"/>
              <a:t>层楼。</a:t>
            </a:r>
            <a:endParaRPr lang="en-US" altLang="zh-CN" dirty="0"/>
          </a:p>
          <a:p>
            <a:pPr marL="36900" indent="0">
              <a:buNone/>
            </a:pPr>
            <a:r>
              <a:rPr lang="zh-CN" altLang="en-US" dirty="0"/>
              <a:t>等价于有</a:t>
            </a:r>
            <a:r>
              <a:rPr lang="en-US" altLang="zh-CN" dirty="0"/>
              <a:t>K</a:t>
            </a:r>
            <a:r>
              <a:rPr lang="zh-CN" altLang="en-US" dirty="0"/>
              <a:t>个鸡蛋、</a:t>
            </a:r>
            <a:r>
              <a:rPr lang="en-US" altLang="zh-CN" dirty="0"/>
              <a:t>N</a:t>
            </a:r>
            <a:r>
              <a:rPr lang="zh-CN" altLang="en-US" dirty="0"/>
              <a:t>层楼最坏情况下最少测试次数为</a:t>
            </a:r>
            <a:r>
              <a:rPr lang="en-US" altLang="zh-CN" dirty="0"/>
              <a:t>M</a:t>
            </a:r>
            <a:r>
              <a:rPr lang="zh-CN" altLang="en-US" dirty="0"/>
              <a:t>，这便是本问题的最优解。</a:t>
            </a:r>
          </a:p>
        </p:txBody>
      </p:sp>
    </p:spTree>
    <p:extLst>
      <p:ext uri="{BB962C8B-B14F-4D97-AF65-F5344CB8AC3E}">
        <p14:creationId xmlns:p14="http://schemas.microsoft.com/office/powerpoint/2010/main" val="2274104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81BAA-7CDA-4E5F-BBCC-3113BBB7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1CBE9-7FB3-ECE4-C1BE-C54E3E15E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无论你在哪层楼扔鸡蛋，鸡蛋只可能摔碎或者没摔碎，碎了的话就测楼下，没碎的话就测楼上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最多能测的总楼层数 </a:t>
            </a:r>
            <a:r>
              <a:rPr lang="en-US" altLang="zh-CN" dirty="0"/>
              <a:t>= </a:t>
            </a:r>
            <a:r>
              <a:rPr lang="zh-CN" altLang="en-US" dirty="0"/>
              <a:t>楼上最多能测的总楼层数 </a:t>
            </a:r>
            <a:r>
              <a:rPr lang="en-US" altLang="zh-CN" dirty="0"/>
              <a:t>+ </a:t>
            </a:r>
            <a:r>
              <a:rPr lang="zh-CN" altLang="en-US" dirty="0"/>
              <a:t>楼下最多能测的总楼层数 </a:t>
            </a:r>
            <a:r>
              <a:rPr lang="en-US" altLang="zh-CN" dirty="0"/>
              <a:t>+ 1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65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30801-84E8-E55B-B269-4EA9393E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B9DE785-D297-5277-3D63-1F11930BB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484" y="2076450"/>
            <a:ext cx="5345507" cy="3714750"/>
          </a:xfrm>
        </p:spPr>
      </p:pic>
    </p:spTree>
    <p:extLst>
      <p:ext uri="{BB962C8B-B14F-4D97-AF65-F5344CB8AC3E}">
        <p14:creationId xmlns:p14="http://schemas.microsoft.com/office/powerpoint/2010/main" val="1345304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49E92-3B86-2F03-138E-E25FAD1F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00E3B3F-8BC3-6DC4-8B64-1EA03B96D8D9}"/>
              </a:ext>
            </a:extLst>
          </p:cNvPr>
          <p:cNvSpPr txBox="1">
            <a:spLocks/>
          </p:cNvSpPr>
          <p:nvPr/>
        </p:nvSpPr>
        <p:spPr>
          <a:xfrm>
            <a:off x="919118" y="2076450"/>
            <a:ext cx="10802429" cy="42382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动态转移方程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</a:t>
            </a:r>
            <a:endParaRPr lang="en-US" altLang="zh-CN" dirty="0"/>
          </a:p>
          <a:p>
            <a:r>
              <a:rPr lang="en-US" altLang="zh-CN" dirty="0" err="1"/>
              <a:t>dp</a:t>
            </a:r>
            <a:r>
              <a:rPr lang="en-US" altLang="zh-CN" dirty="0"/>
              <a:t>(0,M) = 0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(K,0) = 0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(K,0) = 1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CB597C-9B70-C550-86BB-4BA23BE0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4ED77D-784B-24A4-0A21-A47A248C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72" y="2747548"/>
            <a:ext cx="6933455" cy="10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79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729C-F97D-74FD-0776-E665BF7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458BA5-84AC-8AC2-11E5-B5D7868C7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5" y="2162588"/>
            <a:ext cx="4740305" cy="4290751"/>
          </a:xfrm>
        </p:spPr>
      </p:pic>
    </p:spTree>
    <p:extLst>
      <p:ext uri="{BB962C8B-B14F-4D97-AF65-F5344CB8AC3E}">
        <p14:creationId xmlns:p14="http://schemas.microsoft.com/office/powerpoint/2010/main" val="4155362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时间复杂度是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deg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空间复杂度是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6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6" y="271669"/>
            <a:ext cx="10353762" cy="1257300"/>
          </a:xfrm>
        </p:spPr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2165D2-B9ED-18D1-7E04-CDF8ECE4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682" y="1257300"/>
            <a:ext cx="10353762" cy="3714749"/>
          </a:xfrm>
        </p:spPr>
        <p:txBody>
          <a:bodyPr/>
          <a:lstStyle/>
          <a:p>
            <a:r>
              <a:rPr lang="zh-CN" altLang="en-US" dirty="0"/>
              <a:t>问题的复杂性：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个鸡蛋个数限制不能一直使用二分查找</a:t>
            </a:r>
          </a:p>
        </p:txBody>
      </p: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8AE4202-C1E1-15F5-332A-7E4ACC11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25" y="2348027"/>
            <a:ext cx="4332624" cy="43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2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C54868-040F-571E-F7FE-D35C4C722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058" y="2659545"/>
            <a:ext cx="5647884" cy="3617843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680872C-B303-BC77-95C9-82817E97F6A4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LeetCode</a:t>
            </a:r>
            <a:r>
              <a:rPr lang="zh-CN" altLang="en-US"/>
              <a:t>测试结果</a:t>
            </a:r>
            <a:endParaRPr lang="en-US" altLang="zh-CN"/>
          </a:p>
          <a:p>
            <a:pPr marL="36900" indent="0">
              <a:buFont typeface="Wingdings 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872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r>
              <a:rPr lang="zh-CN" altLang="en-US" dirty="0"/>
              <a:t>、不同规模</a:t>
            </a:r>
            <a:r>
              <a:rPr lang="en-US" altLang="zh-CN" dirty="0"/>
              <a:t>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88B990-A0D5-6B04-7FDB-B00F0CBFA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58504"/>
              </p:ext>
            </p:extLst>
          </p:nvPr>
        </p:nvGraphicFramePr>
        <p:xfrm>
          <a:off x="687552" y="3257549"/>
          <a:ext cx="5267960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3436341525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398494857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28603140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动态规划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重写状态方程在鸡蛋数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K=2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、不同规模楼层数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、最坏情况下找到最少测试次数所用时间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28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实际测试时间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4500596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0.000064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0.000061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79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0.000079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0.000086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447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0.000113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0.000122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1170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0.000149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0.000149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60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0.000174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0.000172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9887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0.000199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0.000192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88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2000000000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0.000255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0.000272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52254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E119455-C832-077F-34F3-028DEDD0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90" y="2723323"/>
            <a:ext cx="5473391" cy="32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3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729C-F97D-74FD-0776-E665BF7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CF2ECC-1D58-940A-74E8-64EFD7E35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观察到可以扔鸡蛋的次数</a:t>
            </a:r>
            <a:r>
              <a:rPr lang="en-US" altLang="zh-CN" dirty="0"/>
              <a:t>M</a:t>
            </a:r>
            <a:r>
              <a:rPr lang="zh-CN" altLang="en-US" dirty="0"/>
              <a:t>必定只和前一个状态</a:t>
            </a:r>
            <a:r>
              <a:rPr lang="en-US" altLang="zh-CN" dirty="0"/>
              <a:t>M-1</a:t>
            </a:r>
            <a:r>
              <a:rPr lang="zh-CN" altLang="en-US" dirty="0"/>
              <a:t>相关，所以可以状态可以不用给出对</a:t>
            </a:r>
            <a:r>
              <a:rPr lang="en-US" altLang="zh-CN" dirty="0"/>
              <a:t>M</a:t>
            </a:r>
            <a:r>
              <a:rPr lang="zh-CN" altLang="en-US" dirty="0"/>
              <a:t>的描述，即可以将数组从二维压缩到一维。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5051F88-DAD8-3EAC-19CB-3DB498997205}"/>
              </a:ext>
            </a:extLst>
          </p:cNvPr>
          <p:cNvSpPr/>
          <p:nvPr/>
        </p:nvSpPr>
        <p:spPr>
          <a:xfrm>
            <a:off x="5738191" y="4373217"/>
            <a:ext cx="470452" cy="560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D01F4-0473-0207-5EBE-19CF9AED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29" y="3224626"/>
            <a:ext cx="6124575" cy="885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BF99C3-9492-0576-8819-714D76A3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28" y="5127762"/>
            <a:ext cx="42957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28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342EB-274C-367C-3ACC-90330F4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178B7-DF40-02D9-A6B1-EEFC5D02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注意，此时</a:t>
            </a:r>
            <a:r>
              <a:rPr lang="en-US" altLang="zh-CN" dirty="0"/>
              <a:t>k</a:t>
            </a:r>
            <a:r>
              <a:rPr lang="zh-CN" altLang="en-US" dirty="0"/>
              <a:t>要从</a:t>
            </a:r>
            <a:r>
              <a:rPr lang="en-US" altLang="zh-CN" dirty="0"/>
              <a:t>K</a:t>
            </a:r>
            <a:r>
              <a:rPr lang="zh-CN" altLang="en-US" dirty="0"/>
              <a:t>开始遍历到</a:t>
            </a:r>
            <a:r>
              <a:rPr lang="en-US" altLang="zh-CN" dirty="0"/>
              <a:t>1</a:t>
            </a:r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C2E5B12-DC7C-4E28-019C-9B48A36B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25" y="2634850"/>
            <a:ext cx="7204701" cy="4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1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DE394-6F87-E688-1311-11E53BA5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E7B32-F24D-4940-F8C6-F85EBEBB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83" y="2269204"/>
            <a:ext cx="4426186" cy="44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81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复杂度分析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zh-CN" altLang="en-US" dirty="0"/>
                  <a:t>时间复杂度是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deg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空间复杂度是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BD1E5B-773F-E8DA-D3E3-D52D38CD3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758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680872C-B303-BC77-95C9-82817E97F6A4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LeetCode</a:t>
            </a:r>
            <a:r>
              <a:rPr lang="zh-CN" altLang="en-US"/>
              <a:t>测试结果</a:t>
            </a:r>
            <a:endParaRPr lang="en-US" altLang="zh-CN"/>
          </a:p>
          <a:p>
            <a:pPr marL="36900" indent="0">
              <a:buFont typeface="Wingdings 2" charset="2"/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C5CDBF-9DB1-121B-B1C8-01F9CF05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95" y="2626959"/>
            <a:ext cx="6207609" cy="39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61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6A3F-2F7F-0AA2-65B0-4700FA1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+</a:t>
            </a:r>
            <a:r>
              <a:rPr lang="zh-CN" altLang="en-US" dirty="0"/>
              <a:t>重写状态方程</a:t>
            </a:r>
            <a:r>
              <a:rPr lang="en-US" altLang="zh-CN" dirty="0"/>
              <a:t>+</a:t>
            </a:r>
            <a:r>
              <a:rPr lang="zh-CN" altLang="en-US" dirty="0"/>
              <a:t>空间压缩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1E5B-773F-E8DA-D3E3-D52D38CD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r>
              <a:rPr lang="zh-CN" altLang="en-US" dirty="0"/>
              <a:t>、不同规模</a:t>
            </a:r>
            <a:r>
              <a:rPr lang="en-US" altLang="zh-CN" dirty="0"/>
              <a:t>N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BE9E719-0988-736B-5A5D-1DFF7310F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18276"/>
              </p:ext>
            </p:extLst>
          </p:nvPr>
        </p:nvGraphicFramePr>
        <p:xfrm>
          <a:off x="724635" y="3133724"/>
          <a:ext cx="5267960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145794724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4144918676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205874587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动态规划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重写状态方程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空间压缩在鸡蛋数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、不同规模楼层数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、最坏情况下找到最少测试次数所用时间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47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楼层数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实际测试时间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理论测试时间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982812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0.004900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0.003263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298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0.012500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0.010320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9463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0.038900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0.032635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27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0.103200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0.103200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877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0.416400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0.326347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3072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1.137800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1.032000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8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1e18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3.516500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3.263471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854809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72B4B42C-908C-581F-6BCF-89FE950F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07" y="2888975"/>
            <a:ext cx="5427493" cy="32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1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60" y="404191"/>
            <a:ext cx="10353762" cy="1257300"/>
          </a:xfrm>
        </p:spPr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2165D2-B9ED-18D1-7E04-CDF8ECE4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76352"/>
            <a:ext cx="10353762" cy="3714749"/>
          </a:xfrm>
        </p:spPr>
        <p:txBody>
          <a:bodyPr/>
          <a:lstStyle/>
          <a:p>
            <a:r>
              <a:rPr lang="zh-CN" altLang="en-US" dirty="0"/>
              <a:t>问题的复杂性：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、使用方法变化，最坏情况也会变化</a:t>
            </a: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2358EC03-AAD4-75AB-5EC9-63E422F7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36" y="2431774"/>
            <a:ext cx="4133785" cy="43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29" y="324679"/>
            <a:ext cx="10353762" cy="1257300"/>
          </a:xfrm>
        </p:spPr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2165D2-B9ED-18D1-7E04-CDF8ECE4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82" y="1162050"/>
            <a:ext cx="10353762" cy="3714749"/>
          </a:xfrm>
        </p:spPr>
        <p:txBody>
          <a:bodyPr/>
          <a:lstStyle/>
          <a:p>
            <a:r>
              <a:rPr lang="zh-CN" altLang="en-US" dirty="0"/>
              <a:t>问题的复杂性：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、求解的策略多，二分、五分、十分？</a:t>
            </a: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EA2B9D36-DB1A-6EF6-0EB9-6458AC9B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1" y="2338351"/>
            <a:ext cx="4918789" cy="43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2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1BD85-ED0B-973A-4ACA-F111264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32799-855A-0D81-4E4C-8C494DA8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有什么方法可以不考虑之前的决策，只需考虑当前决策使得求解达到最优？</a:t>
            </a:r>
          </a:p>
        </p:txBody>
      </p:sp>
    </p:spTree>
    <p:extLst>
      <p:ext uri="{BB962C8B-B14F-4D97-AF65-F5344CB8AC3E}">
        <p14:creationId xmlns:p14="http://schemas.microsoft.com/office/powerpoint/2010/main" val="368278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5A92-5D6D-B0E6-6D07-480E704D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9FEAB-6361-E7FB-5932-1D8D157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状态：拥有的鸡蛋数 </a:t>
            </a:r>
            <a:r>
              <a:rPr lang="en-US" altLang="zh-CN" dirty="0"/>
              <a:t>K </a:t>
            </a:r>
            <a:r>
              <a:rPr lang="zh-CN" altLang="en-US" dirty="0"/>
              <a:t>和 需要测试的楼层数 </a:t>
            </a:r>
            <a:r>
              <a:rPr lang="en-US" altLang="zh-CN" dirty="0"/>
              <a:t>N</a:t>
            </a:r>
          </a:p>
          <a:p>
            <a:r>
              <a:rPr lang="zh-CN" altLang="en-US" dirty="0"/>
              <a:t>决策：选择在哪层楼扔鸡蛋</a:t>
            </a:r>
            <a:endParaRPr lang="en-US" altLang="zh-CN" dirty="0"/>
          </a:p>
          <a:p>
            <a:r>
              <a:rPr lang="zh-CN" altLang="en-US" dirty="0"/>
              <a:t>状态转移：无需考虑之前怎么扔，只需要考虑之前的状态，从之前的最优做出当前最优的决策</a:t>
            </a:r>
          </a:p>
        </p:txBody>
      </p:sp>
    </p:spTree>
    <p:extLst>
      <p:ext uri="{BB962C8B-B14F-4D97-AF65-F5344CB8AC3E}">
        <p14:creationId xmlns:p14="http://schemas.microsoft.com/office/powerpoint/2010/main" val="3654913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{9F8BF111-0119-4C7A-B2C1-5B7AE2657F8C}tf55705232_win32</Template>
  <TotalTime>4623</TotalTime>
  <Words>2609</Words>
  <Application>Microsoft Office PowerPoint</Application>
  <PresentationFormat>宽屏</PresentationFormat>
  <Paragraphs>716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Microsoft YaHei UI</vt:lpstr>
      <vt:lpstr>宋体</vt:lpstr>
      <vt:lpstr>Cambria Math</vt:lpstr>
      <vt:lpstr>Times New Roman</vt:lpstr>
      <vt:lpstr>Wingdings 2</vt:lpstr>
      <vt:lpstr>SlateVTI</vt:lpstr>
      <vt:lpstr>实验四  动态规划—鸡蛋掉落问题</vt:lpstr>
      <vt:lpstr>问题描述</vt:lpstr>
      <vt:lpstr>引入</vt:lpstr>
      <vt:lpstr>引入</vt:lpstr>
      <vt:lpstr>引入</vt:lpstr>
      <vt:lpstr>引入</vt:lpstr>
      <vt:lpstr>引入</vt:lpstr>
      <vt:lpstr>PowerPoint 演示文稿</vt:lpstr>
      <vt:lpstr>动态规划</vt:lpstr>
      <vt:lpstr>动态规划</vt:lpstr>
      <vt:lpstr>动态规划</vt:lpstr>
      <vt:lpstr>动态规划</vt:lpstr>
      <vt:lpstr>动态规划</vt:lpstr>
      <vt:lpstr>小规模数据检验</vt:lpstr>
      <vt:lpstr>动态规划</vt:lpstr>
      <vt:lpstr>动态规划</vt:lpstr>
      <vt:lpstr>动态规划</vt:lpstr>
      <vt:lpstr>动态规划</vt:lpstr>
      <vt:lpstr>动态规划</vt:lpstr>
      <vt:lpstr>动态规划</vt:lpstr>
      <vt:lpstr>动态规划</vt:lpstr>
      <vt:lpstr>几种写法</vt:lpstr>
      <vt:lpstr>递归法</vt:lpstr>
      <vt:lpstr>递归法</vt:lpstr>
      <vt:lpstr>递归法</vt:lpstr>
      <vt:lpstr>递归法+记忆化</vt:lpstr>
      <vt:lpstr>递归法+记忆化</vt:lpstr>
      <vt:lpstr>递归法+记忆化</vt:lpstr>
      <vt:lpstr>动态规划</vt:lpstr>
      <vt:lpstr>动态规划</vt:lpstr>
      <vt:lpstr>动态规划</vt:lpstr>
      <vt:lpstr>动态规划</vt:lpstr>
      <vt:lpstr>动态规划</vt:lpstr>
      <vt:lpstr>动态规划+二分搜索</vt:lpstr>
      <vt:lpstr>动态规划+二分搜索</vt:lpstr>
      <vt:lpstr>动态规划+二分搜索</vt:lpstr>
      <vt:lpstr>动态规划+二分搜索</vt:lpstr>
      <vt:lpstr>动态规划+二分搜索</vt:lpstr>
      <vt:lpstr>动态规划+二分搜索</vt:lpstr>
      <vt:lpstr>动态规划+二分搜索</vt:lpstr>
      <vt:lpstr>动态规划+二分搜索</vt:lpstr>
      <vt:lpstr>动态规划+二分搜索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</vt:lpstr>
      <vt:lpstr>动态规划+重写状态方程+空间压缩</vt:lpstr>
      <vt:lpstr>动态规划+重写状态方程+空间压缩</vt:lpstr>
      <vt:lpstr>动态规划+重写状态方程+空间压缩</vt:lpstr>
      <vt:lpstr>动态规划+重写状态方程+空间压缩</vt:lpstr>
      <vt:lpstr>动态规划+重写状态方程+空间压缩</vt:lpstr>
      <vt:lpstr>动态规划+重写状态方程+空间压缩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 排序算法性能分析</dc:title>
  <dc:creator>简 校滨</dc:creator>
  <cp:lastModifiedBy>简 校滨</cp:lastModifiedBy>
  <cp:revision>40</cp:revision>
  <dcterms:created xsi:type="dcterms:W3CDTF">2024-03-21T10:39:06Z</dcterms:created>
  <dcterms:modified xsi:type="dcterms:W3CDTF">2024-07-15T02:56:09Z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